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E04F3E-5F89-4BAC-8FE0-68CFB2569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18ABDA-021A-4D7E-A98E-D0ED1ACB0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971A31-B026-4655-B1E8-8EF129F99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DE5-300C-4137-B2B4-DCE9844E26B3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3B66D0-DC5A-48FD-B3E4-EC1F3B68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FF52F-A8B4-4E25-996F-0001CB021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7D2F-7966-4A24-8B8B-8BBDBF53C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31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E1B76B-160D-4068-AC84-A97B1D30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E46C1A-7760-4447-B340-DF79F1C7A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45C821-BC84-452C-A025-0416B6FB5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DE5-300C-4137-B2B4-DCE9844E26B3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A2BA09-86F0-4479-B204-2C8F779B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F0A352-A65E-49B4-8133-5B7AD48E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7D2F-7966-4A24-8B8B-8BBDBF53C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35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2724821-AA7F-406A-8660-BDD662A70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3CF9AA-B7B7-4E51-A8CD-C3ADB231C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7DA99F-C3B9-4B54-93A7-0B8E3D8CA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DE5-300C-4137-B2B4-DCE9844E26B3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BEA689-4983-4239-A9A2-3EDB64CA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435AB5-3C22-4D61-8DE3-AF40144E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7D2F-7966-4A24-8B8B-8BBDBF53C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058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0_Titre+texte+num page+date+pdp - fond sombr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1249680" y="365125"/>
            <a:ext cx="1010412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Titre de la page</a:t>
            </a:r>
            <a:endParaRPr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CCAA339-CCD6-49DF-8F49-613F388DD7F8}" type="datetimeFigureOut">
              <a:rPr lang="fr-FR"/>
              <a:t>21/05/2024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62ACBAA-EBD7-406A-8001-53CDDB09CFA8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486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5_Titre+texte 5 niveaux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269920" y="351782"/>
            <a:ext cx="1107520" cy="220748"/>
          </a:xfrm>
          <a:prstGeom prst="rect">
            <a:avLst/>
          </a:prstGeom>
        </p:spPr>
      </p:pic>
      <p:pic>
        <p:nvPicPr>
          <p:cNvPr id="6" name="Image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000036" y="-26894"/>
            <a:ext cx="5191964" cy="2233752"/>
          </a:xfrm>
          <a:prstGeom prst="rect">
            <a:avLst/>
          </a:prstGeom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269920" y="2111604"/>
            <a:ext cx="10505519" cy="458383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 bwMode="auto">
          <a:xfrm>
            <a:off x="1269920" y="988050"/>
            <a:ext cx="87122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91344" y="73144"/>
            <a:ext cx="907584" cy="90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9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1A19C6-D8E6-413A-B91B-A1E24D6AD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9AEF8E-D754-4693-9E65-96079BBE5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8C8E38-10FE-4368-B289-1086F9AF6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DE5-300C-4137-B2B4-DCE9844E26B3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C51DA-5BE2-4449-A4FB-A501BB3FF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F4F3D1-FAE2-469D-B4C6-9FCA4780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7D2F-7966-4A24-8B8B-8BBDBF53C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90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904FA9-640E-425A-A672-F5F359B2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BEA5BD-2A79-444C-87D3-FD085E432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1F7391-83CC-4AB3-ACD6-23C898489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DE5-300C-4137-B2B4-DCE9844E26B3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043543-BFAE-4A00-9A27-7F412874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6A65D2-8F2F-454B-9E5E-E5BA368C1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7D2F-7966-4A24-8B8B-8BBDBF53C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60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691EF9-6914-455A-B07C-8731C2E8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9B1B63-80B7-4F39-A54A-7585BBE48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8ABCE5-DE1E-47EF-B768-58FB9534E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E6923A-2E13-4227-B399-ABAC5D532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DE5-300C-4137-B2B4-DCE9844E26B3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375429-95D5-4CA6-9D97-012E0F058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4B6464-11DC-498C-88B0-8CDAC7C2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7D2F-7966-4A24-8B8B-8BBDBF53C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39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A3782C-BEBF-428D-B210-B81766F8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34E9D9-5874-440D-9D95-792B5A1BF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56F192-353F-4CDE-A5F9-70ADBCFF1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42D84A-8D90-44DB-AA50-1805F68D41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CAEC89-00D0-4D04-AB99-339417015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EC686C-A69B-47CF-B36E-1D75F33F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DE5-300C-4137-B2B4-DCE9844E26B3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E04515-D0C3-450D-8210-942412693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CB7CC69-4EE1-4FCE-BB1A-99A6537CE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7D2F-7966-4A24-8B8B-8BBDBF53C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6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064316-9F84-4A46-852C-E143A3896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69E781-7067-45D8-8E94-1F9F98F0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DE5-300C-4137-B2B4-DCE9844E26B3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E9F3FC-7F6B-4F05-BB9C-A5A60A087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2AEE4B-A029-42C7-89AB-0EBA0930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7D2F-7966-4A24-8B8B-8BBDBF53C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25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BF95BBD-77EB-453A-8255-CCA7ADE13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DE5-300C-4137-B2B4-DCE9844E26B3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AAE15D8-9F0A-4595-B464-57FD3277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CFD294-FDCE-4398-84B2-E9466BE4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7D2F-7966-4A24-8B8B-8BBDBF53C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35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4A6D2-B859-4162-86E1-344A56AAD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6EAC73-B8AC-47D1-89A5-D9B5BA427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02ADF3-3CFE-47D8-B4C8-CBBAB2B61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A8DDED-E898-4684-9E82-D66391D5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DE5-300C-4137-B2B4-DCE9844E26B3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3ABB5D-1DFE-4A90-8779-2218A88A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218647-AA76-41A3-BFF1-0D648D765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7D2F-7966-4A24-8B8B-8BBDBF53C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59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0FC558-631C-4922-AA04-6287467F5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633C8EB-23BA-4318-867B-DBA076FB13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E3C961-FAE7-441B-8399-0FC6F3F9F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FA0CF6-0955-4AEA-9C16-71A056EE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DE5-300C-4137-B2B4-DCE9844E26B3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FD81A0-DA60-4BF1-AE78-B3DB7330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51D709-DAC0-48B1-BF72-CCADF5857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7D2F-7966-4A24-8B8B-8BBDBF53C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42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E4F870C-AE80-48EE-9578-E29707345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3D72B2-07C0-46C6-80A2-F5AF41457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F492C2-5E7A-4B56-8392-638376C98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61DE5-300C-4137-B2B4-DCE9844E26B3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9934-036B-4153-AB82-E00FA008D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1ED0DC-7B26-4FC1-BD71-3FDC102F8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87D2F-7966-4A24-8B8B-8BBDBF53C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78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29"/>
          <p:cNvPicPr>
            <a:picLocks noChangeAspect="1"/>
          </p:cNvPicPr>
          <p:nvPr/>
        </p:nvPicPr>
        <p:blipFill>
          <a:blip r:embed="rId2"/>
          <a:srcRect r="20293"/>
          <a:stretch/>
        </p:blipFill>
        <p:spPr bwMode="auto">
          <a:xfrm>
            <a:off x="0" y="5122133"/>
            <a:ext cx="12216680" cy="1760157"/>
          </a:xfrm>
          <a:prstGeom prst="rect">
            <a:avLst/>
          </a:prstGeom>
        </p:spPr>
      </p:pic>
      <p:pic>
        <p:nvPicPr>
          <p:cNvPr id="5" name="Image 4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38818" y="401183"/>
            <a:ext cx="1500506" cy="960324"/>
          </a:xfrm>
          <a:prstGeom prst="rect">
            <a:avLst/>
          </a:prstGeom>
        </p:spPr>
      </p:pic>
      <p:pic>
        <p:nvPicPr>
          <p:cNvPr id="6" name="Image 4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429475" y="401183"/>
            <a:ext cx="3225519" cy="642906"/>
          </a:xfrm>
          <a:prstGeom prst="rect">
            <a:avLst/>
          </a:prstGeom>
        </p:spPr>
      </p:pic>
      <p:sp>
        <p:nvSpPr>
          <p:cNvPr id="7" name="Titre 1"/>
          <p:cNvSpPr/>
          <p:nvPr/>
        </p:nvSpPr>
        <p:spPr bwMode="auto">
          <a:xfrm>
            <a:off x="148341" y="1916832"/>
            <a:ext cx="11919997" cy="1011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defRPr/>
            </a:pPr>
            <a:r>
              <a:rPr lang="en-US" sz="3600" b="1">
                <a:solidFill>
                  <a:schemeClr val="bg1"/>
                </a:solidFill>
              </a:rPr>
              <a:t>Challenge PME Avion Vert Clean Aviation 2024</a:t>
            </a:r>
            <a:endParaRPr lang="fr-FR" sz="3600" b="1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  <a:defRPr/>
            </a:pPr>
            <a:r>
              <a:rPr lang="fr-FR" sz="3600" b="1">
                <a:solidFill>
                  <a:schemeClr val="bg1"/>
                </a:solidFill>
                <a:latin typeface="Arial"/>
                <a:cs typeface="Arial"/>
              </a:rPr>
              <a:t>Dossier type</a:t>
            </a:r>
            <a:endParaRPr sz="6600" b="1">
              <a:solidFill>
                <a:schemeClr val="bg1"/>
              </a:solidFill>
            </a:endParaRPr>
          </a:p>
        </p:txBody>
      </p:sp>
      <p:pic>
        <p:nvPicPr>
          <p:cNvPr id="9" name="Image 2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2340539" y="1046984"/>
            <a:ext cx="3755461" cy="365792"/>
          </a:xfrm>
          <a:prstGeom prst="rect">
            <a:avLst/>
          </a:prstGeom>
        </p:spPr>
      </p:pic>
      <p:sp>
        <p:nvSpPr>
          <p:cNvPr id="16" name="Titre 1"/>
          <p:cNvSpPr/>
          <p:nvPr/>
        </p:nvSpPr>
        <p:spPr bwMode="auto">
          <a:xfrm>
            <a:off x="117059" y="3703160"/>
            <a:ext cx="5991281" cy="13993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defRPr/>
            </a:pPr>
            <a:r>
              <a:rPr lang="fr-FR" sz="2800" b="1" dirty="0">
                <a:solidFill>
                  <a:schemeClr val="bg1"/>
                </a:solidFill>
                <a:latin typeface="Arial"/>
                <a:cs typeface="Arial"/>
              </a:rPr>
              <a:t>Nom projet</a:t>
            </a:r>
            <a:endParaRPr dirty="0"/>
          </a:p>
          <a:p>
            <a:pPr algn="l">
              <a:lnSpc>
                <a:spcPct val="120000"/>
              </a:lnSpc>
              <a:defRPr/>
            </a:pPr>
            <a:r>
              <a:rPr lang="fr-FR" sz="2800" b="1" dirty="0">
                <a:solidFill>
                  <a:schemeClr val="bg1"/>
                </a:solidFill>
              </a:rPr>
              <a:t>Nom entreprise coordinatrice</a:t>
            </a:r>
            <a:endParaRPr lang="fr-FR" sz="3200" b="1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fr-FR" sz="2800" b="1" dirty="0">
                <a:solidFill>
                  <a:schemeClr val="bg1"/>
                </a:solidFill>
              </a:rPr>
              <a:t>Noms membres du consortium</a:t>
            </a:r>
            <a:endParaRPr dirty="0"/>
          </a:p>
          <a:p>
            <a:pPr algn="l">
              <a:lnSpc>
                <a:spcPct val="120000"/>
              </a:lnSpc>
              <a:defRPr/>
            </a:pPr>
            <a:r>
              <a:rPr lang="fr-FR" sz="2800" b="1" dirty="0">
                <a:solidFill>
                  <a:schemeClr val="bg1"/>
                </a:solidFill>
              </a:rPr>
              <a:t>Nom du sujet prioritaire adressé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600056" y="5383775"/>
            <a:ext cx="1207499" cy="12368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>
                <a:solidFill>
                  <a:schemeClr val="tx1"/>
                </a:solidFill>
              </a:rPr>
              <a:t>Logo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2338440" y="0"/>
            <a:ext cx="8712200" cy="9118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/>
              <a:t>Carte d’identité du projet</a:t>
            </a:r>
            <a:endParaRPr dirty="0"/>
          </a:p>
        </p:txBody>
      </p:sp>
      <p:sp>
        <p:nvSpPr>
          <p:cNvPr id="5" name="ZoneTexte 4"/>
          <p:cNvSpPr/>
          <p:nvPr/>
        </p:nvSpPr>
        <p:spPr bwMode="auto">
          <a:xfrm>
            <a:off x="416560" y="2115365"/>
            <a:ext cx="8343735" cy="20382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Renseigner ici les grands objectifs de votre projet.</a:t>
            </a:r>
            <a:endParaRPr/>
          </a:p>
        </p:txBody>
      </p:sp>
      <p:sp>
        <p:nvSpPr>
          <p:cNvPr id="6" name="ZoneTexte 5"/>
          <p:cNvSpPr/>
          <p:nvPr/>
        </p:nvSpPr>
        <p:spPr bwMode="auto">
          <a:xfrm>
            <a:off x="416560" y="1657726"/>
            <a:ext cx="5356800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 dirty="0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Objectifs du projet </a:t>
            </a:r>
            <a:endParaRPr dirty="0"/>
          </a:p>
        </p:txBody>
      </p:sp>
      <p:sp>
        <p:nvSpPr>
          <p:cNvPr id="7" name="ZoneTexte 6"/>
          <p:cNvSpPr/>
          <p:nvPr/>
        </p:nvSpPr>
        <p:spPr bwMode="auto">
          <a:xfrm>
            <a:off x="4207871" y="4220112"/>
            <a:ext cx="1837894" cy="39115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Eléments clés </a:t>
            </a:r>
            <a:endParaRPr/>
          </a:p>
        </p:txBody>
      </p:sp>
      <p:sp>
        <p:nvSpPr>
          <p:cNvPr id="8" name="ZoneTexte 7"/>
          <p:cNvSpPr/>
          <p:nvPr/>
        </p:nvSpPr>
        <p:spPr bwMode="auto">
          <a:xfrm>
            <a:off x="4217467" y="4611265"/>
            <a:ext cx="7719909" cy="20434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marL="285750" indent="-285750" algn="just" defTabSz="457200">
              <a:buFont typeface="Arial"/>
              <a:buChar char="•"/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Coût total estimé par partenaires : …€</a:t>
            </a:r>
            <a:endParaRPr/>
          </a:p>
          <a:p>
            <a:pPr marL="285750" indent="-285750" algn="just" defTabSz="457200">
              <a:buFont typeface="Arial"/>
              <a:buChar char="•"/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Durée du projet estimé: … mois</a:t>
            </a:r>
            <a:endParaRPr/>
          </a:p>
          <a:p>
            <a:pPr marL="285750" indent="-285750" algn="just" defTabSz="457200">
              <a:buFont typeface="Arial"/>
              <a:buChar char="•"/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Lieux de réalisation du projet</a:t>
            </a:r>
            <a:endParaRPr/>
          </a:p>
          <a:p>
            <a:pPr marL="285750" indent="-285750" algn="just" defTabSz="457200">
              <a:buFont typeface="Arial"/>
              <a:buChar char="•"/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Montant de subvention demandé par partenaire : …€</a:t>
            </a:r>
            <a:endParaRPr/>
          </a:p>
          <a:p>
            <a:pPr marL="285750" indent="-285750" algn="just" defTabSz="457200">
              <a:buFont typeface="Arial"/>
              <a:buChar char="•"/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Montant des fonds propres de chaque partenaires industriels : …€</a:t>
            </a:r>
            <a:endParaRPr/>
          </a:p>
          <a:p>
            <a:pPr marL="285750" indent="-285750" algn="just" defTabSz="457200">
              <a:buFont typeface="Arial"/>
              <a:buChar char="•"/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Montant total des subventions publiques reçues par chaque partenaire en 2002 : …€</a:t>
            </a:r>
            <a:endParaRPr sz="1600">
              <a:solidFill>
                <a:schemeClr val="bg1">
                  <a:lumMod val="50000"/>
                </a:schemeClr>
              </a:solidFill>
              <a:latin typeface="Calibri (Corps)"/>
            </a:endParaRPr>
          </a:p>
        </p:txBody>
      </p:sp>
      <p:sp>
        <p:nvSpPr>
          <p:cNvPr id="9" name="ZoneTexte 8"/>
          <p:cNvSpPr/>
          <p:nvPr/>
        </p:nvSpPr>
        <p:spPr bwMode="auto">
          <a:xfrm>
            <a:off x="416560" y="4153625"/>
            <a:ext cx="2562244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Partenaire(s) </a:t>
            </a:r>
            <a:endParaRPr/>
          </a:p>
        </p:txBody>
      </p:sp>
      <p:sp>
        <p:nvSpPr>
          <p:cNvPr id="10" name="ZoneTexte 9"/>
          <p:cNvSpPr/>
          <p:nvPr/>
        </p:nvSpPr>
        <p:spPr bwMode="auto">
          <a:xfrm>
            <a:off x="416560" y="4611265"/>
            <a:ext cx="3568148" cy="20596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Renseigner ici les partenaires de votre projet. </a:t>
            </a:r>
            <a:endParaRPr/>
          </a:p>
        </p:txBody>
      </p:sp>
      <p:sp>
        <p:nvSpPr>
          <p:cNvPr id="11" name="ZoneTexte 10"/>
          <p:cNvSpPr/>
          <p:nvPr/>
        </p:nvSpPr>
        <p:spPr bwMode="auto">
          <a:xfrm>
            <a:off x="8986949" y="1657726"/>
            <a:ext cx="2950427" cy="2495899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txBody>
          <a:bodyPr wrap="square" rtlCol="0">
            <a:noAutofit/>
          </a:bodyPr>
          <a:lstStyle/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r>
              <a:rPr lang="fr-FR" sz="1600" i="1">
                <a:solidFill>
                  <a:prstClr val="black"/>
                </a:solidFill>
                <a:latin typeface="Calibri (Corps)"/>
              </a:rPr>
              <a:t>Illustration de la problématique/solution du projet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4"/>
          <p:cNvSpPr/>
          <p:nvPr/>
        </p:nvSpPr>
        <p:spPr bwMode="auto">
          <a:xfrm>
            <a:off x="499492" y="1982057"/>
            <a:ext cx="4546552" cy="4644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5" name="ZoneTexte 5"/>
          <p:cNvSpPr/>
          <p:nvPr/>
        </p:nvSpPr>
        <p:spPr bwMode="auto">
          <a:xfrm>
            <a:off x="499492" y="1597336"/>
            <a:ext cx="4546552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Origine &amp; jalons clés du projet</a:t>
            </a:r>
            <a:endParaRPr/>
          </a:p>
        </p:txBody>
      </p:sp>
      <p:sp>
        <p:nvSpPr>
          <p:cNvPr id="6" name="ZoneTexte 6"/>
          <p:cNvSpPr/>
          <p:nvPr/>
        </p:nvSpPr>
        <p:spPr bwMode="auto">
          <a:xfrm>
            <a:off x="5343703" y="2220066"/>
            <a:ext cx="6256416" cy="17922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7" name="ZoneTexte 7"/>
          <p:cNvSpPr/>
          <p:nvPr/>
        </p:nvSpPr>
        <p:spPr bwMode="auto">
          <a:xfrm>
            <a:off x="5343701" y="1597336"/>
            <a:ext cx="6256417" cy="67710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Description de l’état de l’art, de la concurrence et des verrous associés aux objectifs </a:t>
            </a:r>
            <a:endParaRPr/>
          </a:p>
        </p:txBody>
      </p:sp>
      <p:sp>
        <p:nvSpPr>
          <p:cNvPr id="8" name="ZoneTexte 8"/>
          <p:cNvSpPr/>
          <p:nvPr/>
        </p:nvSpPr>
        <p:spPr bwMode="auto">
          <a:xfrm>
            <a:off x="5343703" y="4779906"/>
            <a:ext cx="6256416" cy="1864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9" name="ZoneTexte 9"/>
          <p:cNvSpPr/>
          <p:nvPr/>
        </p:nvSpPr>
        <p:spPr bwMode="auto">
          <a:xfrm>
            <a:off x="5343701" y="4102798"/>
            <a:ext cx="6256417" cy="67710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Décrire les actions envisagées pour lever les verrous ainsi identifiés</a:t>
            </a:r>
            <a:endParaRPr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 bwMode="auto">
          <a:xfrm>
            <a:off x="2422330" y="0"/>
            <a:ext cx="8712200" cy="731346"/>
          </a:xfrm>
        </p:spPr>
        <p:txBody>
          <a:bodyPr/>
          <a:lstStyle/>
          <a:p>
            <a:pPr>
              <a:defRPr/>
            </a:pPr>
            <a:r>
              <a:rPr lang="fr-FR" dirty="0"/>
              <a:t>Description du projet</a:t>
            </a:r>
            <a:endParaRPr dirty="0"/>
          </a:p>
        </p:txBody>
      </p:sp>
      <p:cxnSp>
        <p:nvCxnSpPr>
          <p:cNvPr id="11" name="Connecteur droit 11"/>
          <p:cNvCxnSpPr>
            <a:cxnSpLocks/>
          </p:cNvCxnSpPr>
          <p:nvPr/>
        </p:nvCxnSpPr>
        <p:spPr bwMode="auto">
          <a:xfrm>
            <a:off x="274749" y="2236827"/>
            <a:ext cx="0" cy="4321729"/>
          </a:xfrm>
          <a:prstGeom prst="line">
            <a:avLst/>
          </a:prstGeom>
          <a:ln w="3810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2"/>
          <p:cNvSpPr/>
          <p:nvPr/>
        </p:nvSpPr>
        <p:spPr bwMode="auto">
          <a:xfrm>
            <a:off x="94749" y="5479519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Ellipse 13"/>
          <p:cNvSpPr/>
          <p:nvPr/>
        </p:nvSpPr>
        <p:spPr bwMode="auto">
          <a:xfrm>
            <a:off x="94749" y="4565016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Ellipse 14"/>
          <p:cNvSpPr/>
          <p:nvPr/>
        </p:nvSpPr>
        <p:spPr bwMode="auto">
          <a:xfrm>
            <a:off x="94749" y="365236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Ellipse 15"/>
          <p:cNvSpPr/>
          <p:nvPr/>
        </p:nvSpPr>
        <p:spPr bwMode="auto">
          <a:xfrm>
            <a:off x="94749" y="2732598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11"/>
          <p:cNvSpPr/>
          <p:nvPr/>
        </p:nvSpPr>
        <p:spPr bwMode="auto">
          <a:xfrm>
            <a:off x="119336" y="2247939"/>
            <a:ext cx="7649001" cy="1982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5" name="ZoneTexte 12"/>
          <p:cNvSpPr/>
          <p:nvPr/>
        </p:nvSpPr>
        <p:spPr bwMode="auto">
          <a:xfrm>
            <a:off x="119336" y="1863218"/>
            <a:ext cx="5560779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Solution et/ou service développés</a:t>
            </a:r>
            <a:endParaRPr/>
          </a:p>
        </p:txBody>
      </p:sp>
      <p:sp>
        <p:nvSpPr>
          <p:cNvPr id="6" name="ZoneTexte 13"/>
          <p:cNvSpPr/>
          <p:nvPr/>
        </p:nvSpPr>
        <p:spPr bwMode="auto">
          <a:xfrm>
            <a:off x="119337" y="4371357"/>
            <a:ext cx="5842780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Valeur ajoutée de la solution et/ou du service</a:t>
            </a:r>
            <a:endParaRPr/>
          </a:p>
        </p:txBody>
      </p:sp>
      <p:sp>
        <p:nvSpPr>
          <p:cNvPr id="7" name="ZoneTexte 14"/>
          <p:cNvSpPr/>
          <p:nvPr/>
        </p:nvSpPr>
        <p:spPr bwMode="auto">
          <a:xfrm>
            <a:off x="119337" y="4756078"/>
            <a:ext cx="7649000" cy="19348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 bwMode="auto">
          <a:xfrm>
            <a:off x="2497830" y="73885"/>
            <a:ext cx="10273981" cy="779636"/>
          </a:xfrm>
        </p:spPr>
        <p:txBody>
          <a:bodyPr/>
          <a:lstStyle/>
          <a:p>
            <a:pPr>
              <a:defRPr/>
            </a:pPr>
            <a:r>
              <a:rPr lang="fr-FR" dirty="0"/>
              <a:t>Mettre en avant le caractère innovant</a:t>
            </a:r>
            <a:endParaRPr dirty="0"/>
          </a:p>
        </p:txBody>
      </p:sp>
      <p:sp>
        <p:nvSpPr>
          <p:cNvPr id="13" name="ZoneTexte 11"/>
          <p:cNvSpPr/>
          <p:nvPr/>
        </p:nvSpPr>
        <p:spPr bwMode="auto">
          <a:xfrm>
            <a:off x="7870328" y="2247939"/>
            <a:ext cx="4244360" cy="250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14" name="ZoneTexte 12"/>
          <p:cNvSpPr/>
          <p:nvPr/>
        </p:nvSpPr>
        <p:spPr bwMode="auto">
          <a:xfrm>
            <a:off x="7824193" y="1889361"/>
            <a:ext cx="4392488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Lien(s) avec la/les priorité(s) du challenge</a:t>
            </a:r>
            <a:endParaRPr/>
          </a:p>
        </p:txBody>
      </p:sp>
      <p:sp>
        <p:nvSpPr>
          <p:cNvPr id="11" name="ZoneTexte 11"/>
          <p:cNvSpPr/>
          <p:nvPr/>
        </p:nvSpPr>
        <p:spPr bwMode="auto">
          <a:xfrm>
            <a:off x="7898233" y="5097798"/>
            <a:ext cx="4244360" cy="16015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15" name="ZoneTexte 12"/>
          <p:cNvSpPr/>
          <p:nvPr/>
        </p:nvSpPr>
        <p:spPr bwMode="auto">
          <a:xfrm>
            <a:off x="7824193" y="4756078"/>
            <a:ext cx="4392488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Compétences mises en œuvre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7"/>
          <p:cNvSpPr/>
          <p:nvPr/>
        </p:nvSpPr>
        <p:spPr bwMode="auto">
          <a:xfrm>
            <a:off x="386078" y="2005405"/>
            <a:ext cx="9954903" cy="19121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5" name="ZoneTexte 8"/>
          <p:cNvSpPr/>
          <p:nvPr/>
        </p:nvSpPr>
        <p:spPr bwMode="auto">
          <a:xfrm>
            <a:off x="386079" y="1621196"/>
            <a:ext cx="8138787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 dirty="0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Impact pour les partenaires du projet</a:t>
            </a:r>
            <a:endParaRPr dirty="0"/>
          </a:p>
        </p:txBody>
      </p:sp>
      <p:sp>
        <p:nvSpPr>
          <p:cNvPr id="6" name="ZoneTexte 9"/>
          <p:cNvSpPr/>
          <p:nvPr/>
        </p:nvSpPr>
        <p:spPr bwMode="auto">
          <a:xfrm>
            <a:off x="6146397" y="4066179"/>
            <a:ext cx="5282727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Impact sociétal</a:t>
            </a:r>
            <a:endParaRPr/>
          </a:p>
        </p:txBody>
      </p:sp>
      <p:sp>
        <p:nvSpPr>
          <p:cNvPr id="7" name="ZoneTexte 10"/>
          <p:cNvSpPr/>
          <p:nvPr/>
        </p:nvSpPr>
        <p:spPr bwMode="auto">
          <a:xfrm>
            <a:off x="6192240" y="4450901"/>
            <a:ext cx="5623438" cy="22732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8" name="ZoneTexte 11"/>
          <p:cNvSpPr/>
          <p:nvPr/>
        </p:nvSpPr>
        <p:spPr bwMode="auto">
          <a:xfrm>
            <a:off x="386080" y="3996102"/>
            <a:ext cx="5638801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Impact environnemental</a:t>
            </a:r>
            <a:endParaRPr/>
          </a:p>
        </p:txBody>
      </p:sp>
      <p:sp>
        <p:nvSpPr>
          <p:cNvPr id="9" name="ZoneTexte 12"/>
          <p:cNvSpPr/>
          <p:nvPr/>
        </p:nvSpPr>
        <p:spPr bwMode="auto">
          <a:xfrm>
            <a:off x="386080" y="4450901"/>
            <a:ext cx="5356800" cy="22732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 lang="fr-FR"/>
          </a:p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Une démarche d’écoconception sera une valeur ajoutée dans l’évaluation du projet</a:t>
            </a:r>
            <a:endParaRPr/>
          </a:p>
        </p:txBody>
      </p:sp>
      <p:grpSp>
        <p:nvGrpSpPr>
          <p:cNvPr id="10" name="Groupe 16"/>
          <p:cNvGrpSpPr>
            <a:grpSpLocks noChangeAspect="1"/>
          </p:cNvGrpSpPr>
          <p:nvPr/>
        </p:nvGrpSpPr>
        <p:grpSpPr bwMode="auto">
          <a:xfrm>
            <a:off x="10395766" y="2605090"/>
            <a:ext cx="1410780" cy="1312438"/>
            <a:chOff x="8740710" y="1554365"/>
            <a:chExt cx="2688414" cy="2501012"/>
          </a:xfrm>
        </p:grpSpPr>
        <p:sp>
          <p:nvSpPr>
            <p:cNvPr id="11" name="Rectangle 3"/>
            <p:cNvSpPr/>
            <p:nvPr/>
          </p:nvSpPr>
          <p:spPr bwMode="auto">
            <a:xfrm rot="3713943" flipH="1">
              <a:off x="9933189" y="2799985"/>
              <a:ext cx="1624353" cy="14146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" name="Rectangle 4"/>
            <p:cNvSpPr/>
            <p:nvPr/>
          </p:nvSpPr>
          <p:spPr bwMode="auto">
            <a:xfrm rot="10800000">
              <a:off x="9220541" y="3734819"/>
              <a:ext cx="1624353" cy="14146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5"/>
            <p:cNvSpPr/>
            <p:nvPr/>
          </p:nvSpPr>
          <p:spPr bwMode="auto">
            <a:xfrm rot="17886054">
              <a:off x="8612164" y="2694889"/>
              <a:ext cx="1624353" cy="14146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pic>
          <p:nvPicPr>
            <p:cNvPr id="14" name="Google Shape;772;p11"/>
            <p:cNvPicPr/>
            <p:nvPr/>
          </p:nvPicPr>
          <p:blipFill>
            <a:blip r:embed="rId2">
              <a:duotone>
                <a:prstClr val="black"/>
                <a:srgbClr val="20A2D4">
                  <a:tint val="45000"/>
                  <a:satMod val="400000"/>
                </a:srgbClr>
              </a:duotone>
              <a:alphaModFix/>
            </a:blip>
            <a:stretch/>
          </p:blipFill>
          <p:spPr bwMode="auto">
            <a:xfrm>
              <a:off x="10349124" y="2975377"/>
              <a:ext cx="1080000" cy="108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767;p11"/>
            <p:cNvPicPr/>
            <p:nvPr/>
          </p:nvPicPr>
          <p:blipFill>
            <a:blip r:embed="rId3">
              <a:duotone>
                <a:prstClr val="black"/>
                <a:srgbClr val="20A2D4">
                  <a:tint val="45000"/>
                  <a:satMod val="400000"/>
                </a:srgbClr>
              </a:duotone>
              <a:alphaModFix/>
            </a:blip>
            <a:stretch/>
          </p:blipFill>
          <p:spPr bwMode="auto">
            <a:xfrm>
              <a:off x="9492717" y="1554365"/>
              <a:ext cx="1080000" cy="108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Google Shape;818;p11"/>
            <p:cNvPicPr/>
            <p:nvPr/>
          </p:nvPicPr>
          <p:blipFill>
            <a:blip r:embed="rId4">
              <a:duotone>
                <a:prstClr val="black"/>
                <a:srgbClr val="20A2D4">
                  <a:tint val="45000"/>
                  <a:satMod val="400000"/>
                </a:srgbClr>
              </a:duotone>
              <a:alphaModFix/>
            </a:blip>
            <a:stretch/>
          </p:blipFill>
          <p:spPr bwMode="auto">
            <a:xfrm>
              <a:off x="8740710" y="2975377"/>
              <a:ext cx="1080000" cy="1080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itre 1"/>
          <p:cNvSpPr>
            <a:spLocks noGrp="1"/>
          </p:cNvSpPr>
          <p:nvPr>
            <p:ph type="title"/>
          </p:nvPr>
        </p:nvSpPr>
        <p:spPr bwMode="auto">
          <a:xfrm>
            <a:off x="2497831" y="0"/>
            <a:ext cx="10273981" cy="769668"/>
          </a:xfrm>
        </p:spPr>
        <p:txBody>
          <a:bodyPr/>
          <a:lstStyle/>
          <a:p>
            <a:pPr>
              <a:defRPr/>
            </a:pPr>
            <a:r>
              <a:rPr lang="fr-FR" dirty="0"/>
              <a:t>Impacts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4"/>
          <p:cNvSpPr/>
          <p:nvPr/>
        </p:nvSpPr>
        <p:spPr bwMode="auto">
          <a:xfrm>
            <a:off x="151186" y="2218033"/>
            <a:ext cx="5532094" cy="20240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oneTexte 5"/>
          <p:cNvSpPr/>
          <p:nvPr/>
        </p:nvSpPr>
        <p:spPr bwMode="auto">
          <a:xfrm>
            <a:off x="79098" y="1736873"/>
            <a:ext cx="6256417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Segment de marché ciblé</a:t>
            </a:r>
            <a:endParaRPr/>
          </a:p>
        </p:txBody>
      </p:sp>
      <p:sp>
        <p:nvSpPr>
          <p:cNvPr id="6" name="ZoneTexte 6"/>
          <p:cNvSpPr/>
          <p:nvPr/>
        </p:nvSpPr>
        <p:spPr bwMode="auto">
          <a:xfrm>
            <a:off x="5747070" y="1736873"/>
            <a:ext cx="6387528" cy="38187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Identification des clients/utilisateurs finaux potentiels</a:t>
            </a:r>
            <a:endParaRPr/>
          </a:p>
        </p:txBody>
      </p:sp>
      <p:sp>
        <p:nvSpPr>
          <p:cNvPr id="8" name="ZoneTexte 8"/>
          <p:cNvSpPr/>
          <p:nvPr/>
        </p:nvSpPr>
        <p:spPr bwMode="auto">
          <a:xfrm>
            <a:off x="5834154" y="2193668"/>
            <a:ext cx="6206660" cy="204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ZoneTexte 9"/>
          <p:cNvSpPr/>
          <p:nvPr/>
        </p:nvSpPr>
        <p:spPr bwMode="auto">
          <a:xfrm>
            <a:off x="151186" y="4318209"/>
            <a:ext cx="8972665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Stratégie commerciale envisagée (comment vous aborderiez le marché)</a:t>
            </a:r>
            <a:endParaRPr/>
          </a:p>
        </p:txBody>
      </p:sp>
      <p:sp>
        <p:nvSpPr>
          <p:cNvPr id="10" name="ZoneTexte 10"/>
          <p:cNvSpPr/>
          <p:nvPr/>
        </p:nvSpPr>
        <p:spPr bwMode="auto">
          <a:xfrm>
            <a:off x="151186" y="4779048"/>
            <a:ext cx="7889030" cy="2006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 bwMode="auto">
          <a:xfrm>
            <a:off x="2413941" y="52402"/>
            <a:ext cx="10273981" cy="707628"/>
          </a:xfrm>
        </p:spPr>
        <p:txBody>
          <a:bodyPr/>
          <a:lstStyle/>
          <a:p>
            <a:pPr>
              <a:defRPr/>
            </a:pPr>
            <a:r>
              <a:rPr lang="fr-FR" dirty="0"/>
              <a:t>Opportunités de Marchés</a:t>
            </a:r>
            <a:endParaRPr dirty="0"/>
          </a:p>
        </p:txBody>
      </p:sp>
      <p:sp>
        <p:nvSpPr>
          <p:cNvPr id="12" name="ZoneTexte 9"/>
          <p:cNvSpPr/>
          <p:nvPr/>
        </p:nvSpPr>
        <p:spPr bwMode="auto">
          <a:xfrm>
            <a:off x="8184232" y="4327121"/>
            <a:ext cx="4103380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Impact économique (emplois, CA, …)</a:t>
            </a:r>
            <a:endParaRPr/>
          </a:p>
        </p:txBody>
      </p:sp>
      <p:sp>
        <p:nvSpPr>
          <p:cNvPr id="14" name="ZoneTexte 10"/>
          <p:cNvSpPr/>
          <p:nvPr/>
        </p:nvSpPr>
        <p:spPr bwMode="auto">
          <a:xfrm>
            <a:off x="8184232" y="4779048"/>
            <a:ext cx="3856582" cy="2006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4"/>
          <p:cNvSpPr/>
          <p:nvPr/>
        </p:nvSpPr>
        <p:spPr bwMode="auto">
          <a:xfrm>
            <a:off x="440022" y="1595985"/>
            <a:ext cx="5760317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Partenaires identifiés et champs d’expertise: </a:t>
            </a:r>
            <a:endParaRPr/>
          </a:p>
        </p:txBody>
      </p:sp>
      <p:sp>
        <p:nvSpPr>
          <p:cNvPr id="5" name="ZoneTexte 5"/>
          <p:cNvSpPr/>
          <p:nvPr/>
        </p:nvSpPr>
        <p:spPr bwMode="auto">
          <a:xfrm>
            <a:off x="440022" y="4251820"/>
            <a:ext cx="7097904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Partenaires additionnels souhaités et motifs d’intérêt: </a:t>
            </a:r>
            <a:endParaRPr/>
          </a:p>
        </p:txBody>
      </p:sp>
      <p:sp>
        <p:nvSpPr>
          <p:cNvPr id="6" name="ZoneTexte 6"/>
          <p:cNvSpPr/>
          <p:nvPr/>
        </p:nvSpPr>
        <p:spPr bwMode="auto">
          <a:xfrm>
            <a:off x="448892" y="4636542"/>
            <a:ext cx="8523130" cy="2032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defTabSz="457200">
              <a:defRPr/>
            </a:pPr>
            <a:r>
              <a:rPr lang="fr-FR" sz="14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Renseigner ici si vous avez déjà des idées de partenaires nationaux ou européens pertinents avec les compétences qui vous intéressent.</a:t>
            </a:r>
            <a:endParaRPr sz="1600"/>
          </a:p>
          <a:p>
            <a:pPr defTabSz="457200">
              <a:defRPr/>
            </a:pPr>
            <a:endParaRPr lang="fr-FR" sz="1400">
              <a:solidFill>
                <a:schemeClr val="bg1">
                  <a:lumMod val="50000"/>
                </a:schemeClr>
              </a:solidFill>
              <a:latin typeface="Calibri (Corps)"/>
            </a:endParaRPr>
          </a:p>
          <a:p>
            <a:pPr defTabSz="457200">
              <a:defRPr/>
            </a:pPr>
            <a:r>
              <a:rPr lang="fr-FR" sz="14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Les sous traitants au projet peuvent aussi être décrit ici</a:t>
            </a:r>
            <a:endParaRPr/>
          </a:p>
        </p:txBody>
      </p:sp>
      <p:sp>
        <p:nvSpPr>
          <p:cNvPr id="7" name="ZoneTexte 7"/>
          <p:cNvSpPr/>
          <p:nvPr/>
        </p:nvSpPr>
        <p:spPr bwMode="auto">
          <a:xfrm>
            <a:off x="9336359" y="1980706"/>
            <a:ext cx="2633349" cy="4688389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txBody>
          <a:bodyPr wrap="square" rtlCol="0">
            <a:noAutofit/>
          </a:bodyPr>
          <a:lstStyle/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r>
              <a:rPr lang="fr-FR" sz="1600" i="1">
                <a:solidFill>
                  <a:prstClr val="black"/>
                </a:solidFill>
                <a:latin typeface="Calibri (Corps)"/>
              </a:rPr>
              <a:t>Logos des partenaires</a:t>
            </a:r>
            <a:endParaRPr/>
          </a:p>
        </p:txBody>
      </p:sp>
      <p:pic>
        <p:nvPicPr>
          <p:cNvPr id="8" name="Google Shape;773;p11"/>
          <p:cNvPicPr/>
          <p:nvPr/>
        </p:nvPicPr>
        <p:blipFill>
          <a:blip r:embed="rId2">
            <a:duotone>
              <a:prstClr val="black"/>
              <a:srgbClr val="20A2D4">
                <a:tint val="45000"/>
                <a:satMod val="400000"/>
              </a:srgbClr>
            </a:duotone>
            <a:alphaModFix/>
          </a:blip>
          <a:stretch/>
        </p:blipFill>
        <p:spPr bwMode="auto">
          <a:xfrm>
            <a:off x="10023034" y="4473191"/>
            <a:ext cx="1260000" cy="12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9"/>
          <p:cNvSpPr/>
          <p:nvPr/>
        </p:nvSpPr>
        <p:spPr bwMode="auto">
          <a:xfrm>
            <a:off x="453189" y="1980706"/>
            <a:ext cx="8523131" cy="21683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defTabSz="457200">
              <a:defRPr/>
            </a:pPr>
            <a:r>
              <a:rPr lang="fr-FR" sz="14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Renseigner ici si vous avez des partenaires déjà validés. </a:t>
            </a:r>
            <a:endParaRPr/>
          </a:p>
          <a:p>
            <a:pPr defTabSz="457200">
              <a:defRPr/>
            </a:pPr>
            <a:endParaRPr lang="fr-FR" sz="1400">
              <a:solidFill>
                <a:schemeClr val="bg1">
                  <a:lumMod val="50000"/>
                </a:schemeClr>
              </a:solidFill>
              <a:latin typeface="Calibri (Corps)"/>
            </a:endParaRPr>
          </a:p>
          <a:p>
            <a:pPr defTabSz="457200">
              <a:defRPr/>
            </a:pPr>
            <a:endParaRPr lang="fr-FR"/>
          </a:p>
          <a:p>
            <a:pPr algn="just" defTabSz="457200">
              <a:defRPr/>
            </a:pPr>
            <a:endParaRPr lang="fr-FR" sz="1600">
              <a:solidFill>
                <a:prstClr val="black"/>
              </a:solidFill>
              <a:latin typeface="Calibri (Corps)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 bwMode="auto">
          <a:xfrm>
            <a:off x="2400935" y="59652"/>
            <a:ext cx="10273981" cy="6748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/>
              <a:t>Partenariats </a:t>
            </a:r>
            <a:r>
              <a:rPr lang="fr-FR" sz="2800" b="0" dirty="0"/>
              <a:t>(le cas échéant)</a:t>
            </a:r>
            <a:endParaRPr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321</Words>
  <Application>Microsoft Office PowerPoint</Application>
  <PresentationFormat>Grand écran</PresentationFormat>
  <Paragraphs>71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(Corps)</vt:lpstr>
      <vt:lpstr>Calibri Light</vt:lpstr>
      <vt:lpstr>Thème Office</vt:lpstr>
      <vt:lpstr>Présentation PowerPoint</vt:lpstr>
      <vt:lpstr>Carte d’identité du projet</vt:lpstr>
      <vt:lpstr>Description du projet</vt:lpstr>
      <vt:lpstr>Mettre en avant le caractère innovant</vt:lpstr>
      <vt:lpstr>Impacts</vt:lpstr>
      <vt:lpstr>Opportunités de Marchés</vt:lpstr>
      <vt:lpstr>Partenariats (le cas échéant)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L.Perez (AV)</dc:creator>
  <cp:lastModifiedBy>LE-LOUER</cp:lastModifiedBy>
  <cp:revision>4</cp:revision>
  <dcterms:created xsi:type="dcterms:W3CDTF">2024-02-08T15:24:04Z</dcterms:created>
  <dcterms:modified xsi:type="dcterms:W3CDTF">2024-05-21T15:16:20Z</dcterms:modified>
</cp:coreProperties>
</file>